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8"/>
  </p:notesMasterIdLst>
  <p:sldIdLst>
    <p:sldId id="257" r:id="rId2"/>
    <p:sldId id="259" r:id="rId3"/>
    <p:sldId id="260" r:id="rId4"/>
    <p:sldId id="261" r:id="rId5"/>
    <p:sldId id="258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7" r:id="rId19"/>
    <p:sldId id="278" r:id="rId20"/>
    <p:sldId id="279" r:id="rId21"/>
    <p:sldId id="280" r:id="rId22"/>
    <p:sldId id="281" r:id="rId23"/>
    <p:sldId id="282" r:id="rId24"/>
    <p:sldId id="275" r:id="rId25"/>
    <p:sldId id="274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48A4F-F33E-4932-B620-B283E23DF61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04081-C133-4026-B69D-CA9F276E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63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04081-C133-4026-B69D-CA9F276E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9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179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4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6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5428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81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3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94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77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5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5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46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9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8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1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5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2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00A6D2-8A76-47D2-9554-CCF633A3509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5329F2-C511-43F3-A853-42643E9E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eb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achine-learning/?ref=gcse" TargetMode="External"/><Relationship Id="rId2" Type="http://schemas.openxmlformats.org/officeDocument/2006/relationships/hyperlink" Target="https://www.youtube.com/c/HeshamAsem/playlis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" TargetMode="External"/><Relationship Id="rId4" Type="http://schemas.openxmlformats.org/officeDocument/2006/relationships/hyperlink" Target="https://app.datacamp.com/learn/courses/preprocessing-for-machine-learning-in-pytho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6;p13">
            <a:extLst>
              <a:ext uri="{FF2B5EF4-FFF2-40B4-BE49-F238E27FC236}">
                <a16:creationId xmlns:a16="http://schemas.microsoft.com/office/drawing/2014/main" id="{9C09463F-01A7-4581-8B2F-8A849F5E5E7C}"/>
              </a:ext>
            </a:extLst>
          </p:cNvPr>
          <p:cNvPicPr preferRelativeResize="0">
            <a:picLocks noGrp="1"/>
          </p:cNvPicPr>
          <p:nvPr>
            <p:ph sz="quarter" idx="1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5082" y="136477"/>
            <a:ext cx="11141613" cy="53077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C8B89-28B6-4059-87C4-2675873BC898}"/>
              </a:ext>
            </a:extLst>
          </p:cNvPr>
          <p:cNvSpPr txBox="1"/>
          <p:nvPr/>
        </p:nvSpPr>
        <p:spPr>
          <a:xfrm>
            <a:off x="225082" y="5074865"/>
            <a:ext cx="268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43854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275D-3A3A-4040-9ABD-C25BF415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2- Speech Recognition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E86D7-8EA9-4CAF-84BA-7E62EA52C9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151965"/>
            <a:ext cx="10394707" cy="1151966"/>
          </a:xfrm>
        </p:spPr>
        <p:txBody>
          <a:bodyPr/>
          <a:lstStyle/>
          <a:p>
            <a:r>
              <a:rPr lang="en-US" sz="2000" dirty="0"/>
              <a:t>Search by voice  , Speech to text , Google assistant , Cortana are using speech recognition technology to follow the voice instructions</a:t>
            </a:r>
            <a:endParaRPr lang="en-US" dirty="0"/>
          </a:p>
        </p:txBody>
      </p:sp>
      <p:pic>
        <p:nvPicPr>
          <p:cNvPr id="4" name="Google Shape;190;p28">
            <a:extLst>
              <a:ext uri="{FF2B5EF4-FFF2-40B4-BE49-F238E27FC236}">
                <a16:creationId xmlns:a16="http://schemas.microsoft.com/office/drawing/2014/main" id="{EB1BFFAB-2F92-4C7E-B078-25DBDF501E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56107" y="2303930"/>
            <a:ext cx="5123498" cy="319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B2D7B-C535-4013-B0FB-6BD1F311F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7" y="2303930"/>
            <a:ext cx="6096000" cy="3192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8A8400-4524-48A8-A998-D21035EF3E21}"/>
              </a:ext>
            </a:extLst>
          </p:cNvPr>
          <p:cNvSpPr txBox="1"/>
          <p:nvPr/>
        </p:nvSpPr>
        <p:spPr>
          <a:xfrm>
            <a:off x="260107" y="5818894"/>
            <a:ext cx="6138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205260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D500-9BE5-4DD9-BF2D-AF2E6355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ea typeface="Cairo"/>
                <a:cs typeface="Cairo"/>
                <a:sym typeface="Cairo"/>
              </a:rPr>
              <a:t>3- Recommendation System</a:t>
            </a:r>
            <a:endParaRPr lang="en-US" sz="3600" dirty="0"/>
          </a:p>
        </p:txBody>
      </p:sp>
      <p:pic>
        <p:nvPicPr>
          <p:cNvPr id="4" name="Google Shape;197;p29">
            <a:extLst>
              <a:ext uri="{FF2B5EF4-FFF2-40B4-BE49-F238E27FC236}">
                <a16:creationId xmlns:a16="http://schemas.microsoft.com/office/drawing/2014/main" id="{C8198712-C70A-4DDF-874D-7429D31094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0363" y="1151965"/>
            <a:ext cx="4575637" cy="221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98;p29">
            <a:extLst>
              <a:ext uri="{FF2B5EF4-FFF2-40B4-BE49-F238E27FC236}">
                <a16:creationId xmlns:a16="http://schemas.microsoft.com/office/drawing/2014/main" id="{EA166260-AD7C-4515-8099-70EC30342D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146389"/>
            <a:ext cx="4575637" cy="221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9;p29">
            <a:extLst>
              <a:ext uri="{FF2B5EF4-FFF2-40B4-BE49-F238E27FC236}">
                <a16:creationId xmlns:a16="http://schemas.microsoft.com/office/drawing/2014/main" id="{E37626CB-181C-441A-ABB0-D5C1B2A481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0364" y="3363766"/>
            <a:ext cx="4575636" cy="22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0;p29">
            <a:extLst>
              <a:ext uri="{FF2B5EF4-FFF2-40B4-BE49-F238E27FC236}">
                <a16:creationId xmlns:a16="http://schemas.microsoft.com/office/drawing/2014/main" id="{626CC9E1-2BF6-4059-A08F-ABEEE42CB5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6881" y="3358191"/>
            <a:ext cx="4575638" cy="21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75810F-1FE3-464F-B329-895A58CF5E6F}"/>
              </a:ext>
            </a:extLst>
          </p:cNvPr>
          <p:cNvSpPr txBox="1"/>
          <p:nvPr/>
        </p:nvSpPr>
        <p:spPr>
          <a:xfrm>
            <a:off x="326036" y="5833884"/>
            <a:ext cx="6138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233366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64C0-3DDE-4E3A-B36E-EE22C579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ea typeface="Cairo"/>
                <a:cs typeface="Cairo"/>
                <a:sym typeface="Cairo"/>
              </a:rPr>
              <a:t>4- Medical Diagnosis</a:t>
            </a:r>
            <a:endParaRPr lang="en-US" sz="3600" dirty="0"/>
          </a:p>
        </p:txBody>
      </p:sp>
      <p:pic>
        <p:nvPicPr>
          <p:cNvPr id="5" name="Google Shape;208;p30">
            <a:extLst>
              <a:ext uri="{FF2B5EF4-FFF2-40B4-BE49-F238E27FC236}">
                <a16:creationId xmlns:a16="http://schemas.microsoft.com/office/drawing/2014/main" id="{68292B31-833B-45C7-AF78-0C6F0A60B5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8582" y="1846876"/>
            <a:ext cx="4707988" cy="3429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0EBFF-1031-4098-B489-D2BEFCF4E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2" y="1846875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976F8-FD0C-412B-BDAF-4756F11F525F}"/>
              </a:ext>
            </a:extLst>
          </p:cNvPr>
          <p:cNvSpPr txBox="1"/>
          <p:nvPr/>
        </p:nvSpPr>
        <p:spPr>
          <a:xfrm>
            <a:off x="193892" y="5786119"/>
            <a:ext cx="6138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3563197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B592-C3CE-4CF6-B1BA-4AEE03B08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ea typeface="Cairo"/>
                <a:cs typeface="Cairo"/>
                <a:sym typeface="Cairo"/>
              </a:rPr>
              <a:t>5- Games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69AD4-6146-4B89-B2ED-8571C0D9E5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62" y="1637422"/>
            <a:ext cx="4238625" cy="3540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0C600-0381-4E0F-B07F-51D21C457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4" y="1637422"/>
            <a:ext cx="3917140" cy="3540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79AFAC-6ECA-4D2B-891D-79A2ACE73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94" y="1637423"/>
            <a:ext cx="3295667" cy="3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1AD508-CB0C-45F3-BFC5-D3CBF3F55689}"/>
              </a:ext>
            </a:extLst>
          </p:cNvPr>
          <p:cNvSpPr txBox="1"/>
          <p:nvPr/>
        </p:nvSpPr>
        <p:spPr>
          <a:xfrm>
            <a:off x="313006" y="5801136"/>
            <a:ext cx="614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235443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1EA3-CE85-4C20-9649-D621FC9B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0"/>
            <a:ext cx="10396882" cy="1151965"/>
          </a:xfrm>
        </p:spPr>
        <p:txBody>
          <a:bodyPr/>
          <a:lstStyle/>
          <a:p>
            <a:pPr algn="ctr"/>
            <a:r>
              <a:rPr lang="en-US" sz="5400" b="1" dirty="0"/>
              <a:t>Machine Learning Steps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AEF37-F5F9-4CA4-8730-9FA0B7264461}"/>
              </a:ext>
            </a:extLst>
          </p:cNvPr>
          <p:cNvSpPr txBox="1"/>
          <p:nvPr/>
        </p:nvSpPr>
        <p:spPr>
          <a:xfrm>
            <a:off x="430967" y="1151965"/>
            <a:ext cx="10396881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08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ingdings" panose="05000000000000000000" pitchFamily="2" charset="2"/>
              <a:buChar char="Ø"/>
            </a:pPr>
            <a:r>
              <a:rPr lang="en-US" sz="3200" dirty="0"/>
              <a:t>Data Collection</a:t>
            </a:r>
          </a:p>
          <a:p>
            <a:pPr marL="514350" lvl="0" indent="-5080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ingdings" panose="05000000000000000000" pitchFamily="2" charset="2"/>
              <a:buChar char="Ø"/>
            </a:pPr>
            <a:r>
              <a:rPr lang="en-US" sz="3200" dirty="0"/>
              <a:t>Data Cleaning and Preprocessing</a:t>
            </a:r>
          </a:p>
          <a:p>
            <a:pPr marL="514350" lvl="0" indent="-5080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ingdings" panose="05000000000000000000" pitchFamily="2" charset="2"/>
              <a:buChar char="Ø"/>
            </a:pPr>
            <a:r>
              <a:rPr lang="en-US" sz="3200" dirty="0"/>
              <a:t>Data Shuffling</a:t>
            </a:r>
          </a:p>
          <a:p>
            <a:pPr marL="514350" lvl="0" indent="-5080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ingdings" panose="05000000000000000000" pitchFamily="2" charset="2"/>
              <a:buChar char="Ø"/>
            </a:pPr>
            <a:r>
              <a:rPr lang="en-US" sz="3200" dirty="0"/>
              <a:t>Data Splitting (Training data + Test data)</a:t>
            </a:r>
          </a:p>
          <a:p>
            <a:pPr marL="514350" lvl="0" indent="-5080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ingdings" panose="05000000000000000000" pitchFamily="2" charset="2"/>
              <a:buChar char="Ø"/>
            </a:pPr>
            <a:r>
              <a:rPr lang="en-US" sz="3200" dirty="0"/>
              <a:t>Model Training</a:t>
            </a:r>
          </a:p>
          <a:p>
            <a:pPr marL="514350" lvl="0" indent="-5080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ingdings" panose="05000000000000000000" pitchFamily="2" charset="2"/>
              <a:buChar char="Ø"/>
            </a:pPr>
            <a:r>
              <a:rPr lang="en-US" sz="3200" dirty="0"/>
              <a:t>Model testing &amp; evaluation</a:t>
            </a:r>
          </a:p>
          <a:p>
            <a:pPr marL="514350" lvl="0" indent="-5080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Wingdings" panose="05000000000000000000" pitchFamily="2" charset="2"/>
              <a:buChar char="Ø"/>
            </a:pPr>
            <a:r>
              <a:rPr lang="en-US" sz="3200" dirty="0"/>
              <a:t>Model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10C05-3412-4B64-AD12-86FA00C0A92A}"/>
              </a:ext>
            </a:extLst>
          </p:cNvPr>
          <p:cNvSpPr txBox="1"/>
          <p:nvPr/>
        </p:nvSpPr>
        <p:spPr>
          <a:xfrm>
            <a:off x="313006" y="5843340"/>
            <a:ext cx="614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122279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0644-CE86-471D-AA5E-D86FBDC8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1"/>
            <a:ext cx="10396882" cy="11992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Machine Learning Prerequisites</a:t>
            </a:r>
            <a:endParaRPr lang="en-US" dirty="0"/>
          </a:p>
        </p:txBody>
      </p:sp>
      <p:grpSp>
        <p:nvGrpSpPr>
          <p:cNvPr id="4" name="Google Shape;237;p35">
            <a:extLst>
              <a:ext uri="{FF2B5EF4-FFF2-40B4-BE49-F238E27FC236}">
                <a16:creationId xmlns:a16="http://schemas.microsoft.com/office/drawing/2014/main" id="{42C0E884-B6EC-40EE-B9D5-EBA659DE942F}"/>
              </a:ext>
            </a:extLst>
          </p:cNvPr>
          <p:cNvGrpSpPr/>
          <p:nvPr/>
        </p:nvGrpSpPr>
        <p:grpSpPr>
          <a:xfrm>
            <a:off x="3010683" y="1424065"/>
            <a:ext cx="4589330" cy="3309199"/>
            <a:chOff x="1007963" y="297090"/>
            <a:chExt cx="4174531" cy="4174531"/>
          </a:xfrm>
        </p:grpSpPr>
        <p:sp>
          <p:nvSpPr>
            <p:cNvPr id="10" name="Google Shape;238;p35">
              <a:extLst>
                <a:ext uri="{FF2B5EF4-FFF2-40B4-BE49-F238E27FC236}">
                  <a16:creationId xmlns:a16="http://schemas.microsoft.com/office/drawing/2014/main" id="{5CE523D9-08C1-44F6-8703-9AD2B502469E}"/>
                </a:ext>
              </a:extLst>
            </p:cNvPr>
            <p:cNvSpPr/>
            <p:nvPr/>
          </p:nvSpPr>
          <p:spPr>
            <a:xfrm>
              <a:off x="1176776" y="297090"/>
              <a:ext cx="4005718" cy="4005718"/>
            </a:xfrm>
            <a:prstGeom prst="pie">
              <a:avLst>
                <a:gd name="adj1" fmla="val 16200000"/>
                <a:gd name="adj2" fmla="val 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39;p35">
              <a:extLst>
                <a:ext uri="{FF2B5EF4-FFF2-40B4-BE49-F238E27FC236}">
                  <a16:creationId xmlns:a16="http://schemas.microsoft.com/office/drawing/2014/main" id="{726B1D4F-D722-4AAD-A60E-D6F56232F331}"/>
                </a:ext>
              </a:extLst>
            </p:cNvPr>
            <p:cNvSpPr txBox="1"/>
            <p:nvPr/>
          </p:nvSpPr>
          <p:spPr>
            <a:xfrm>
              <a:off x="3225415" y="1038148"/>
              <a:ext cx="1478301" cy="1192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Times New Roman"/>
                <a:buNone/>
              </a:pPr>
              <a:r>
                <a:rPr lang="en-US" sz="1900" b="1" i="1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Linear Algebra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0;p35">
              <a:extLst>
                <a:ext uri="{FF2B5EF4-FFF2-40B4-BE49-F238E27FC236}">
                  <a16:creationId xmlns:a16="http://schemas.microsoft.com/office/drawing/2014/main" id="{723F3C58-694C-4B25-88F8-9666A7055ED4}"/>
                </a:ext>
              </a:extLst>
            </p:cNvPr>
            <p:cNvSpPr/>
            <p:nvPr/>
          </p:nvSpPr>
          <p:spPr>
            <a:xfrm>
              <a:off x="1007963" y="465903"/>
              <a:ext cx="4005718" cy="4005718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;p35">
              <a:extLst>
                <a:ext uri="{FF2B5EF4-FFF2-40B4-BE49-F238E27FC236}">
                  <a16:creationId xmlns:a16="http://schemas.microsoft.com/office/drawing/2014/main" id="{3A821AA5-D72D-425B-B939-31DADD3053A8}"/>
                </a:ext>
              </a:extLst>
            </p:cNvPr>
            <p:cNvSpPr txBox="1"/>
            <p:nvPr/>
          </p:nvSpPr>
          <p:spPr>
            <a:xfrm>
              <a:off x="3082353" y="2540293"/>
              <a:ext cx="1478301" cy="1192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Times New Roman"/>
                <a:buNone/>
              </a:pPr>
              <a:r>
                <a:rPr lang="en-US" sz="1900" b="1" i="1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Statistics and Probability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2;p35">
              <a:extLst>
                <a:ext uri="{FF2B5EF4-FFF2-40B4-BE49-F238E27FC236}">
                  <a16:creationId xmlns:a16="http://schemas.microsoft.com/office/drawing/2014/main" id="{F1A59E0A-F897-4747-AE44-EF22754E9BDE}"/>
                </a:ext>
              </a:extLst>
            </p:cNvPr>
            <p:cNvSpPr/>
            <p:nvPr/>
          </p:nvSpPr>
          <p:spPr>
            <a:xfrm>
              <a:off x="1007963" y="465903"/>
              <a:ext cx="4005718" cy="4005718"/>
            </a:xfrm>
            <a:prstGeom prst="pie">
              <a:avLst>
                <a:gd name="adj1" fmla="val 5400000"/>
                <a:gd name="adj2" fmla="val 10800000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3;p35">
              <a:extLst>
                <a:ext uri="{FF2B5EF4-FFF2-40B4-BE49-F238E27FC236}">
                  <a16:creationId xmlns:a16="http://schemas.microsoft.com/office/drawing/2014/main" id="{0EE6F8C2-2D78-41E9-8AA1-404DD5EF04E7}"/>
                </a:ext>
              </a:extLst>
            </p:cNvPr>
            <p:cNvSpPr txBox="1"/>
            <p:nvPr/>
          </p:nvSpPr>
          <p:spPr>
            <a:xfrm>
              <a:off x="1460991" y="2540293"/>
              <a:ext cx="1478301" cy="1192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Times New Roman"/>
                <a:buNone/>
              </a:pPr>
              <a:r>
                <a:rPr lang="en-US" sz="1900" b="1" i="1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Calculus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4;p35">
              <a:extLst>
                <a:ext uri="{FF2B5EF4-FFF2-40B4-BE49-F238E27FC236}">
                  <a16:creationId xmlns:a16="http://schemas.microsoft.com/office/drawing/2014/main" id="{8DAC21A8-2708-4C9F-9F3B-4CEB43042147}"/>
                </a:ext>
              </a:extLst>
            </p:cNvPr>
            <p:cNvSpPr/>
            <p:nvPr/>
          </p:nvSpPr>
          <p:spPr>
            <a:xfrm>
              <a:off x="1007963" y="465903"/>
              <a:ext cx="4005718" cy="4005718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5;p35">
              <a:extLst>
                <a:ext uri="{FF2B5EF4-FFF2-40B4-BE49-F238E27FC236}">
                  <a16:creationId xmlns:a16="http://schemas.microsoft.com/office/drawing/2014/main" id="{6F758FD0-6180-48F2-99A7-C1AA9C58EC69}"/>
                </a:ext>
              </a:extLst>
            </p:cNvPr>
            <p:cNvSpPr txBox="1"/>
            <p:nvPr/>
          </p:nvSpPr>
          <p:spPr>
            <a:xfrm>
              <a:off x="1460991" y="1205053"/>
              <a:ext cx="1478301" cy="1192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125" tIns="24125" rIns="24125" bIns="241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Times New Roman"/>
                <a:buNone/>
              </a:pPr>
              <a:r>
                <a:rPr lang="en-US" sz="1900" b="1" i="1" u="none" strike="noStrike" cap="none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Programming Language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Google Shape;246;p35">
            <a:extLst>
              <a:ext uri="{FF2B5EF4-FFF2-40B4-BE49-F238E27FC236}">
                <a16:creationId xmlns:a16="http://schemas.microsoft.com/office/drawing/2014/main" id="{0210B92A-B648-4CFB-849A-F06B770E63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41886" y="1148789"/>
            <a:ext cx="2231890" cy="11992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Google Shape;247;p35">
            <a:extLst>
              <a:ext uri="{FF2B5EF4-FFF2-40B4-BE49-F238E27FC236}">
                <a16:creationId xmlns:a16="http://schemas.microsoft.com/office/drawing/2014/main" id="{375ACEFF-2548-492F-AD3F-67548D0157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233" y="3736869"/>
            <a:ext cx="2576664" cy="135506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Google Shape;248;p35">
            <a:extLst>
              <a:ext uri="{FF2B5EF4-FFF2-40B4-BE49-F238E27FC236}">
                <a16:creationId xmlns:a16="http://schemas.microsoft.com/office/drawing/2014/main" id="{829ED4EE-EE44-4D4B-85CC-69D8108CAA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9376" y="1130699"/>
            <a:ext cx="2848130" cy="135333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Google Shape;249;p35">
            <a:extLst>
              <a:ext uri="{FF2B5EF4-FFF2-40B4-BE49-F238E27FC236}">
                <a16:creationId xmlns:a16="http://schemas.microsoft.com/office/drawing/2014/main" id="{AB14DF16-0DB1-461E-9DAC-8B777582755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0012" y="4203738"/>
            <a:ext cx="2848131" cy="135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50;p35">
            <a:extLst>
              <a:ext uri="{FF2B5EF4-FFF2-40B4-BE49-F238E27FC236}">
                <a16:creationId xmlns:a16="http://schemas.microsoft.com/office/drawing/2014/main" id="{1B9195B0-9DD3-4261-86D7-952EB40BFED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0013" y="2765864"/>
            <a:ext cx="2848131" cy="14995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DACC69-3848-4DF6-8570-D119D34542D4}"/>
              </a:ext>
            </a:extLst>
          </p:cNvPr>
          <p:cNvSpPr txBox="1"/>
          <p:nvPr/>
        </p:nvSpPr>
        <p:spPr>
          <a:xfrm>
            <a:off x="317624" y="5803646"/>
            <a:ext cx="614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1496944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E54C-AD2A-458E-A89B-5DA1E07A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/>
          <a:lstStyle/>
          <a:p>
            <a:pPr algn="ctr"/>
            <a:r>
              <a:rPr lang="en-US" sz="5400" b="1" dirty="0"/>
              <a:t>Machine Learning Roadmap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4D7ED-EC73-4A54-9F95-F872766A6CDB}"/>
              </a:ext>
            </a:extLst>
          </p:cNvPr>
          <p:cNvSpPr txBox="1"/>
          <p:nvPr/>
        </p:nvSpPr>
        <p:spPr>
          <a:xfrm>
            <a:off x="214532" y="5787070"/>
            <a:ext cx="614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332198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28D7-E983-4995-A601-E9E2FEEC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/>
          <a:lstStyle/>
          <a:p>
            <a:pPr algn="ctr"/>
            <a:r>
              <a:rPr lang="en-US" sz="5400" b="1" dirty="0"/>
              <a:t>Kaggle &amp; Projects</a:t>
            </a:r>
            <a:endParaRPr lang="en-US" dirty="0"/>
          </a:p>
        </p:txBody>
      </p:sp>
      <p:sp>
        <p:nvSpPr>
          <p:cNvPr id="4" name="Google Shape;261;p37">
            <a:extLst>
              <a:ext uri="{FF2B5EF4-FFF2-40B4-BE49-F238E27FC236}">
                <a16:creationId xmlns:a16="http://schemas.microsoft.com/office/drawing/2014/main" id="{18C901D0-6D06-4C44-908F-3134014DA2D8}"/>
              </a:ext>
            </a:extLst>
          </p:cNvPr>
          <p:cNvSpPr txBox="1">
            <a:spLocks noGrp="1"/>
          </p:cNvSpPr>
          <p:nvPr/>
        </p:nvSpPr>
        <p:spPr>
          <a:xfrm>
            <a:off x="3157281" y="5045712"/>
            <a:ext cx="53340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sz="3000" dirty="0">
              <a:solidFill>
                <a:srgbClr val="0070C0"/>
              </a:solidFill>
            </a:endParaRPr>
          </a:p>
        </p:txBody>
      </p:sp>
      <p:pic>
        <p:nvPicPr>
          <p:cNvPr id="5" name="Google Shape;262;p37">
            <a:extLst>
              <a:ext uri="{FF2B5EF4-FFF2-40B4-BE49-F238E27FC236}">
                <a16:creationId xmlns:a16="http://schemas.microsoft.com/office/drawing/2014/main" id="{9D1D9FC4-04AD-4BD2-9453-87BF6177A4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1475" y="1527968"/>
            <a:ext cx="2971800" cy="351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3;p37">
            <a:extLst>
              <a:ext uri="{FF2B5EF4-FFF2-40B4-BE49-F238E27FC236}">
                <a16:creationId xmlns:a16="http://schemas.microsoft.com/office/drawing/2014/main" id="{963F2386-C6DD-41C2-B355-9EC37A72C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3275" y="1527968"/>
            <a:ext cx="5015459" cy="351774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DBC75A-EAB1-4D4F-B565-7A888DF03A46}"/>
              </a:ext>
            </a:extLst>
          </p:cNvPr>
          <p:cNvSpPr txBox="1"/>
          <p:nvPr/>
        </p:nvSpPr>
        <p:spPr>
          <a:xfrm>
            <a:off x="284871" y="5822412"/>
            <a:ext cx="614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398625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828780-B721-44F7-9637-9061F3A0758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737298" cy="5651292"/>
          </a:xfrm>
        </p:spPr>
      </p:pic>
    </p:spTree>
    <p:extLst>
      <p:ext uri="{BB962C8B-B14F-4D97-AF65-F5344CB8AC3E}">
        <p14:creationId xmlns:p14="http://schemas.microsoft.com/office/powerpoint/2010/main" val="99679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06A33C-A7DE-4EBF-AC83-9BB6AC1F24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" y="-49422"/>
            <a:ext cx="11722308" cy="5685724"/>
          </a:xfrm>
        </p:spPr>
      </p:pic>
    </p:spTree>
    <p:extLst>
      <p:ext uri="{BB962C8B-B14F-4D97-AF65-F5344CB8AC3E}">
        <p14:creationId xmlns:p14="http://schemas.microsoft.com/office/powerpoint/2010/main" val="257461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8E26-B545-467F-9ED5-4D7428C1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Agenda</a:t>
            </a:r>
            <a:endParaRPr lang="en-US" dirty="0"/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C8F418DE-730D-486E-A88E-B5DB13ADF524}"/>
              </a:ext>
            </a:extLst>
          </p:cNvPr>
          <p:cNvSpPr txBox="1">
            <a:spLocks noGrp="1"/>
          </p:cNvSpPr>
          <p:nvPr/>
        </p:nvSpPr>
        <p:spPr>
          <a:xfrm>
            <a:off x="897559" y="1041010"/>
            <a:ext cx="10272189" cy="455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What is the Machine Learning and Why is It Important?</a:t>
            </a:r>
            <a:endParaRPr dirty="0"/>
          </a:p>
          <a:p>
            <a:pPr lvl="0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Types of Machine Learning Problems</a:t>
            </a:r>
            <a:endParaRPr dirty="0"/>
          </a:p>
          <a:p>
            <a:pPr lvl="0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Big Data and their importance</a:t>
            </a:r>
            <a:endParaRPr dirty="0"/>
          </a:p>
          <a:p>
            <a:pPr lvl="0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Machine Learning Applications</a:t>
            </a:r>
            <a:endParaRPr dirty="0"/>
          </a:p>
          <a:p>
            <a:pPr lvl="0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Machine Learning Steps</a:t>
            </a:r>
            <a:endParaRPr dirty="0"/>
          </a:p>
          <a:p>
            <a:pPr lvl="0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Machine Learning Prerequisites</a:t>
            </a:r>
            <a:endParaRPr dirty="0"/>
          </a:p>
          <a:p>
            <a:pPr lvl="0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Machine Learning Roadmap</a:t>
            </a:r>
            <a:endParaRPr dirty="0"/>
          </a:p>
          <a:p>
            <a:pPr lvl="0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/>
              <a:t>Kaggle &amp; Projects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542A4-A76C-4AC9-875A-3AE8127ACEC3}"/>
              </a:ext>
            </a:extLst>
          </p:cNvPr>
          <p:cNvSpPr txBox="1"/>
          <p:nvPr/>
        </p:nvSpPr>
        <p:spPr>
          <a:xfrm>
            <a:off x="182879" y="5816990"/>
            <a:ext cx="268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4065185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C2F3E6-C19E-4556-87B8-B1DBEEC8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878"/>
            <a:ext cx="11722308" cy="55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18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488BEC-673D-470E-985C-795E6784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64"/>
            <a:ext cx="11692328" cy="56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4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EF80B-0168-4F5D-BF2B-FD7788652B1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38012" y="0"/>
            <a:ext cx="4992616" cy="56147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106B9E-A312-47FB-98F1-254B452F9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8012" cy="56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9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683AB5-4271-4EC0-88F3-9164341D96F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28464"/>
            <a:ext cx="11722308" cy="5607838"/>
          </a:xfrm>
        </p:spPr>
      </p:pic>
    </p:spTree>
    <p:extLst>
      <p:ext uri="{BB962C8B-B14F-4D97-AF65-F5344CB8AC3E}">
        <p14:creationId xmlns:p14="http://schemas.microsoft.com/office/powerpoint/2010/main" val="869454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2FC3-4597-4F7E-90FD-40CE5067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learning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BCE89-607D-4E6A-A51E-370F12B9F4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https://www.youtube.com/c/HeshamAsem/playlists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https://www.geeksforgeeks.org/machine-learning/?ref=gcse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https://app.datacamp.com/learn/courses/preprocessing-for-machine-learning-in-python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u="sng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1A73E-124F-4C28-9C03-898195DF615C}"/>
              </a:ext>
            </a:extLst>
          </p:cNvPr>
          <p:cNvSpPr txBox="1"/>
          <p:nvPr/>
        </p:nvSpPr>
        <p:spPr>
          <a:xfrm>
            <a:off x="296056" y="5743944"/>
            <a:ext cx="6138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1392512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E03BDF-1696-4D45-A2A3-13CDFDD34951}"/>
              </a:ext>
            </a:extLst>
          </p:cNvPr>
          <p:cNvSpPr txBox="1">
            <a:spLocks/>
          </p:cNvSpPr>
          <p:nvPr/>
        </p:nvSpPr>
        <p:spPr>
          <a:xfrm>
            <a:off x="4220309" y="1730327"/>
            <a:ext cx="7484011" cy="23633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chemeClr val="accent1"/>
                </a:solidFill>
              </a:rPr>
              <a:t>any questions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A6D8F-9312-4C5B-9019-E25AF17A1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67070" cy="5966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C1E7F-60EA-4748-84BC-6393A2B08E5F}"/>
              </a:ext>
            </a:extLst>
          </p:cNvPr>
          <p:cNvSpPr txBox="1"/>
          <p:nvPr/>
        </p:nvSpPr>
        <p:spPr>
          <a:xfrm>
            <a:off x="256736" y="5781419"/>
            <a:ext cx="614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370293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ᐅ Top 70+ Thank You GIF, Thanks GIF, Cartoon GIF &amp; Images.">
            <a:extLst>
              <a:ext uri="{FF2B5EF4-FFF2-40B4-BE49-F238E27FC236}">
                <a16:creationId xmlns:a16="http://schemas.microsoft.com/office/drawing/2014/main" id="{12108E86-B59A-49E4-B9FD-D9A1E525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2" y="179882"/>
            <a:ext cx="11407515" cy="52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EC9C7-6F85-49DA-815F-3B52DE73C31E}"/>
              </a:ext>
            </a:extLst>
          </p:cNvPr>
          <p:cNvSpPr txBox="1"/>
          <p:nvPr/>
        </p:nvSpPr>
        <p:spPr>
          <a:xfrm>
            <a:off x="269822" y="5863865"/>
            <a:ext cx="6138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50101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0170-86A8-4F61-B545-B6282F11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What is the Machine Learning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23245-1943-48DD-B6EA-6AFB6A2369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140" y="1093762"/>
            <a:ext cx="6485206" cy="4670475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07B193-9D55-47ED-9F24-59DBE337E670}"/>
              </a:ext>
            </a:extLst>
          </p:cNvPr>
          <p:cNvSpPr txBox="1">
            <a:spLocks/>
          </p:cNvSpPr>
          <p:nvPr/>
        </p:nvSpPr>
        <p:spPr>
          <a:xfrm>
            <a:off x="4951828" y="1093762"/>
            <a:ext cx="6977575" cy="2577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 Narrow" panose="020B0606020202030204" pitchFamily="34" charset="0"/>
              </a:rPr>
              <a:t>Machine learning is a branch of artificial intelligence (AI) and computer science which focuses on the use of data and algorithms to imitate the way that humans learn, gradually improving its accuracy.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BEAA1-E95F-4ECB-8D39-8C19BDA21103}"/>
              </a:ext>
            </a:extLst>
          </p:cNvPr>
          <p:cNvSpPr txBox="1"/>
          <p:nvPr/>
        </p:nvSpPr>
        <p:spPr>
          <a:xfrm>
            <a:off x="196947" y="5764237"/>
            <a:ext cx="268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420783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D43B56-767D-46E2-98D3-E6987CBF7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1838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Why is Machine Learning important 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8A28C4-CAAF-41ED-96BB-0C8E8064E6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54880" y="1622521"/>
            <a:ext cx="7143457" cy="3380801"/>
          </a:xfrm>
        </p:spPr>
        <p:txBody>
          <a:bodyPr>
            <a:normAutofit fontScale="92500" lnSpcReduction="10000"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dirty="0">
                <a:latin typeface="Arial Rounded MT Bold" panose="020F0704030504030204" pitchFamily="34" charset="0"/>
              </a:rPr>
              <a:t>Machine learning can be the key to unlock the value of customers data and make decisions.</a:t>
            </a:r>
            <a:endParaRPr lang="en-US" dirty="0"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dirty="0">
                <a:latin typeface="Arial Rounded MT Bold" panose="020F0704030504030204" pitchFamily="34" charset="0"/>
              </a:rPr>
              <a:t>Data processing is less financially cost than employing human hands.</a:t>
            </a:r>
            <a:endParaRPr lang="en-US" dirty="0"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dirty="0">
                <a:latin typeface="Arial Rounded MT Bold" panose="020F0704030504030204" pitchFamily="34" charset="0"/>
              </a:rPr>
              <a:t>Analyze the largest amount of data at all levels, whether simple or complex.</a:t>
            </a:r>
            <a:endParaRPr lang="en-US" dirty="0">
              <a:latin typeface="Arial Rounded MT Bold" panose="020F0704030504030204" pitchFamily="34" charset="0"/>
            </a:endParaRPr>
          </a:p>
          <a:p>
            <a:pPr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dirty="0">
                <a:latin typeface="Arial Rounded MT Bold" panose="020F0704030504030204" pitchFamily="34" charset="0"/>
              </a:rPr>
              <a:t>Ensuring more accurate results and decisions in the fastest time.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DE9B48-E63B-4F4F-997C-B09F9903A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5" y="1622521"/>
            <a:ext cx="4501661" cy="3821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EB1D4-C161-4389-8689-2578DE1C3673}"/>
              </a:ext>
            </a:extLst>
          </p:cNvPr>
          <p:cNvSpPr txBox="1"/>
          <p:nvPr/>
        </p:nvSpPr>
        <p:spPr>
          <a:xfrm>
            <a:off x="154745" y="5806385"/>
            <a:ext cx="268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137440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EDAC39-B62B-4CAF-8EE3-5F12672E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438190"/>
            <a:ext cx="10396882" cy="423374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Machine Learning Problems</a:t>
            </a:r>
          </a:p>
        </p:txBody>
      </p:sp>
      <p:pic>
        <p:nvPicPr>
          <p:cNvPr id="4" name="Google Shape;133;p20">
            <a:extLst>
              <a:ext uri="{FF2B5EF4-FFF2-40B4-BE49-F238E27FC236}">
                <a16:creationId xmlns:a16="http://schemas.microsoft.com/office/drawing/2014/main" id="{E372CD3C-3478-44A3-B4E3-58A716FE67FA}"/>
              </a:ext>
            </a:extLst>
          </p:cNvPr>
          <p:cNvPicPr preferRelativeResize="0">
            <a:picLocks noGrp="1"/>
          </p:cNvPicPr>
          <p:nvPr>
            <p:ph sz="quarter" idx="4294967295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725347" y="1050807"/>
            <a:ext cx="10230728" cy="45987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D96B1-C599-4EBD-B7E0-1DE076378EF9}"/>
              </a:ext>
            </a:extLst>
          </p:cNvPr>
          <p:cNvSpPr txBox="1"/>
          <p:nvPr/>
        </p:nvSpPr>
        <p:spPr>
          <a:xfrm>
            <a:off x="126608" y="5792317"/>
            <a:ext cx="268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2277691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84F6-13EF-4D57-8BF0-571BF2A6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32" y="1"/>
            <a:ext cx="10396882" cy="134346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Big Data and their importance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97E08-D07A-431C-A39D-EB2E8FC7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33" y="1343465"/>
            <a:ext cx="10396881" cy="4227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BAB7D-EC61-4F50-A756-B47851D4C9E7}"/>
              </a:ext>
            </a:extLst>
          </p:cNvPr>
          <p:cNvSpPr txBox="1"/>
          <p:nvPr/>
        </p:nvSpPr>
        <p:spPr>
          <a:xfrm>
            <a:off x="221105" y="5833885"/>
            <a:ext cx="6138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3051722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3268E-B5C8-4D74-BBE4-467DED88B7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1" y="225084"/>
            <a:ext cx="11029070" cy="499544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839BF-A997-4C84-A99F-0D01DC3865DE}"/>
              </a:ext>
            </a:extLst>
          </p:cNvPr>
          <p:cNvSpPr txBox="1"/>
          <p:nvPr/>
        </p:nvSpPr>
        <p:spPr>
          <a:xfrm>
            <a:off x="365761" y="5788914"/>
            <a:ext cx="6138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217398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1945F-C1BE-4DB2-B8F9-1D86E285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Machine Learning Applications</a:t>
            </a:r>
          </a:p>
        </p:txBody>
      </p:sp>
      <p:pic>
        <p:nvPicPr>
          <p:cNvPr id="3" name="Google Shape;173;p26">
            <a:extLst>
              <a:ext uri="{FF2B5EF4-FFF2-40B4-BE49-F238E27FC236}">
                <a16:creationId xmlns:a16="http://schemas.microsoft.com/office/drawing/2014/main" id="{F3911D7D-4990-4B67-AD1B-B98E3CA7A7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102" y="1151965"/>
            <a:ext cx="10511339" cy="43766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A4D25E-2370-4ABC-A78F-42A223534218}"/>
              </a:ext>
            </a:extLst>
          </p:cNvPr>
          <p:cNvSpPr txBox="1"/>
          <p:nvPr/>
        </p:nvSpPr>
        <p:spPr>
          <a:xfrm>
            <a:off x="385997" y="5818895"/>
            <a:ext cx="6138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211091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EA55-78BF-4854-A689-89466A80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1- Image Recognition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209F-5F41-496B-A2F3-5BB2C88303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625" y="1151965"/>
            <a:ext cx="10394707" cy="1365604"/>
          </a:xfrm>
        </p:spPr>
        <p:txBody>
          <a:bodyPr/>
          <a:lstStyle/>
          <a:p>
            <a:r>
              <a:rPr lang="en-US" sz="2000" dirty="0"/>
              <a:t>used to identify objects, persons, places, digital images, Automatic friend tagging suggestion.</a:t>
            </a:r>
            <a:endParaRPr lang="en-US" dirty="0"/>
          </a:p>
        </p:txBody>
      </p:sp>
      <p:pic>
        <p:nvPicPr>
          <p:cNvPr id="5" name="Google Shape;182;p27">
            <a:extLst>
              <a:ext uri="{FF2B5EF4-FFF2-40B4-BE49-F238E27FC236}">
                <a16:creationId xmlns:a16="http://schemas.microsoft.com/office/drawing/2014/main" id="{CCBCACB4-53EE-4458-AACE-DB555E8175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10289" y="3941188"/>
            <a:ext cx="4205490" cy="1496373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" name="Google Shape;183;p27">
            <a:extLst>
              <a:ext uri="{FF2B5EF4-FFF2-40B4-BE49-F238E27FC236}">
                <a16:creationId xmlns:a16="http://schemas.microsoft.com/office/drawing/2014/main" id="{C6D82B1B-0826-4B95-A457-B0E7072F4A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8293" y="2303930"/>
            <a:ext cx="4480039" cy="149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DE59C-4377-4307-AD8C-581C3FE1A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35" y="2303931"/>
            <a:ext cx="6072683" cy="3280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1D7947-34AC-49D2-8883-E7B7D6D0D38C}"/>
              </a:ext>
            </a:extLst>
          </p:cNvPr>
          <p:cNvSpPr txBox="1"/>
          <p:nvPr/>
        </p:nvSpPr>
        <p:spPr>
          <a:xfrm>
            <a:off x="251085" y="5848875"/>
            <a:ext cx="6138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Eng. Mahmoud Ragab</a:t>
            </a:r>
          </a:p>
        </p:txBody>
      </p:sp>
    </p:spTree>
    <p:extLst>
      <p:ext uri="{BB962C8B-B14F-4D97-AF65-F5344CB8AC3E}">
        <p14:creationId xmlns:p14="http://schemas.microsoft.com/office/powerpoint/2010/main" val="1456371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376</TotalTime>
  <Words>391</Words>
  <Application>Microsoft Office PowerPoint</Application>
  <PresentationFormat>Widescreen</PresentationFormat>
  <Paragraphs>70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Narrow</vt:lpstr>
      <vt:lpstr>Arial Rounded MT Bold</vt:lpstr>
      <vt:lpstr>Calibri</vt:lpstr>
      <vt:lpstr>Impact</vt:lpstr>
      <vt:lpstr>Times New Roman</vt:lpstr>
      <vt:lpstr>Wingdings</vt:lpstr>
      <vt:lpstr>Main Event</vt:lpstr>
      <vt:lpstr>PowerPoint Presentation</vt:lpstr>
      <vt:lpstr>Agenda</vt:lpstr>
      <vt:lpstr>What is the Machine Learning ?</vt:lpstr>
      <vt:lpstr>Why is Machine Learning important ?</vt:lpstr>
      <vt:lpstr>Types of Machine Learning Problems</vt:lpstr>
      <vt:lpstr>Big Data and their importance</vt:lpstr>
      <vt:lpstr>PowerPoint Presentation</vt:lpstr>
      <vt:lpstr>Machine Learning Applications</vt:lpstr>
      <vt:lpstr>1- Image Recognition </vt:lpstr>
      <vt:lpstr>2- Speech Recognition</vt:lpstr>
      <vt:lpstr>3- Recommendation System</vt:lpstr>
      <vt:lpstr>4- Medical Diagnosis</vt:lpstr>
      <vt:lpstr>5- Games</vt:lpstr>
      <vt:lpstr>Machine Learning Steps</vt:lpstr>
      <vt:lpstr>Machine Learning Prerequisites</vt:lpstr>
      <vt:lpstr>Machine Learning Roadmap</vt:lpstr>
      <vt:lpstr>Kaggle &amp;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 Ragab</dc:creator>
  <cp:lastModifiedBy>Mahmoud Ragab</cp:lastModifiedBy>
  <cp:revision>4</cp:revision>
  <dcterms:created xsi:type="dcterms:W3CDTF">2022-03-14T14:02:14Z</dcterms:created>
  <dcterms:modified xsi:type="dcterms:W3CDTF">2022-03-15T06:04:39Z</dcterms:modified>
</cp:coreProperties>
</file>